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0"/>
  </p:notesMasterIdLst>
  <p:sldIdLst>
    <p:sldId id="260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4" r:id="rId18"/>
    <p:sldId id="276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43C9B-940E-4F47-A88F-49FFB909A9C0}" type="datetimeFigureOut">
              <a:rPr lang="fr-FR" smtClean="0"/>
              <a:pPr/>
              <a:t>11/10/2012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2364D-9ACB-4484-A67E-8C84D1CF2A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915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D26351-ACAD-4A43-8A96-C809AE792D96}" type="slidenum">
              <a:rPr lang="fr-FR" smtClean="0"/>
              <a:pPr/>
              <a:t>5</a:t>
            </a:fld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  <p:sp>
        <p:nvSpPr>
          <p:cNvPr id="583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3BA91B-DBE1-4AA8-AD17-283B685794F4}" type="slidenum">
              <a:rPr lang="fr-FR" smtClean="0"/>
              <a:pPr/>
              <a:t>14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501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434D48-259F-4B8E-91BE-276CA636C207}" type="slidenum">
              <a:rPr lang="fr-FR" smtClean="0"/>
              <a:pPr/>
              <a:t>6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98BC1F-32D8-4743-ABF5-494B0A28FE4B}" type="slidenum">
              <a:rPr lang="fr-FR" smtClean="0"/>
              <a:pPr/>
              <a:t>7</a:t>
            </a:fld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5222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31D099-941B-4056-A7D1-EBE53D0D7CA5}" type="slidenum">
              <a:rPr lang="fr-FR" smtClean="0"/>
              <a:pPr/>
              <a:t>8</a:t>
            </a:fld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532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887E0F-A94F-4F8C-A440-9028C2DFAAD1}" type="slidenum">
              <a:rPr lang="fr-FR" smtClean="0"/>
              <a:pPr/>
              <a:t>9</a:t>
            </a:fld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5427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81DC75-3021-4734-9FEB-83FA7B11B970}" type="slidenum">
              <a:rPr lang="fr-FR" smtClean="0"/>
              <a:pPr/>
              <a:t>10</a:t>
            </a:fld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553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CEB6C5-1883-47C1-B722-E7D4A74CC3C5}" type="slidenum">
              <a:rPr lang="fr-FR" smtClean="0"/>
              <a:pPr/>
              <a:t>11</a:t>
            </a:fld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C2AAC7-7D68-42B4-8850-CC2E9DD12206}" type="slidenum">
              <a:rPr lang="fr-FR" smtClean="0"/>
              <a:pPr/>
              <a:t>12</a:t>
            </a:fld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B4AA4-EC81-485C-9975-5546967B4A92}" type="slidenum">
              <a:rPr lang="fr-FR" smtClean="0"/>
              <a:pPr/>
              <a:t>13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DCA0-82F3-4724-BA1E-D7C9A80BCA68}" type="datetimeFigureOut">
              <a:rPr lang="fr-FR" smtClean="0"/>
              <a:pPr/>
              <a:t>11/10/2012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E6A4-C9D4-4FC5-8247-4BA696E1D8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DCA0-82F3-4724-BA1E-D7C9A80BCA68}" type="datetimeFigureOut">
              <a:rPr lang="fr-FR" smtClean="0"/>
              <a:pPr/>
              <a:t>11/10/2012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E6A4-C9D4-4FC5-8247-4BA696E1D8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DCA0-82F3-4724-BA1E-D7C9A80BCA68}" type="datetimeFigureOut">
              <a:rPr lang="fr-FR" smtClean="0"/>
              <a:pPr/>
              <a:t>11/10/2012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E6A4-C9D4-4FC5-8247-4BA696E1D8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DCA0-82F3-4724-BA1E-D7C9A80BCA68}" type="datetimeFigureOut">
              <a:rPr lang="fr-FR" smtClean="0"/>
              <a:pPr/>
              <a:t>11/10/2012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E6A4-C9D4-4FC5-8247-4BA696E1D8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DCA0-82F3-4724-BA1E-D7C9A80BCA68}" type="datetimeFigureOut">
              <a:rPr lang="fr-FR" smtClean="0"/>
              <a:pPr/>
              <a:t>11/10/2012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E6A4-C9D4-4FC5-8247-4BA696E1D8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DCA0-82F3-4724-BA1E-D7C9A80BCA68}" type="datetimeFigureOut">
              <a:rPr lang="fr-FR" smtClean="0"/>
              <a:pPr/>
              <a:t>11/10/2012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E6A4-C9D4-4FC5-8247-4BA696E1D8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DCA0-82F3-4724-BA1E-D7C9A80BCA68}" type="datetimeFigureOut">
              <a:rPr lang="fr-FR" smtClean="0"/>
              <a:pPr/>
              <a:t>11/10/2012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E6A4-C9D4-4FC5-8247-4BA696E1D8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DCA0-82F3-4724-BA1E-D7C9A80BCA68}" type="datetimeFigureOut">
              <a:rPr lang="fr-FR" smtClean="0"/>
              <a:pPr/>
              <a:t>11/10/2012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E6A4-C9D4-4FC5-8247-4BA696E1D8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DCA0-82F3-4724-BA1E-D7C9A80BCA68}" type="datetimeFigureOut">
              <a:rPr lang="fr-FR" smtClean="0"/>
              <a:pPr/>
              <a:t>11/10/2012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E6A4-C9D4-4FC5-8247-4BA696E1D8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DCA0-82F3-4724-BA1E-D7C9A80BCA68}" type="datetimeFigureOut">
              <a:rPr lang="fr-FR" smtClean="0"/>
              <a:pPr/>
              <a:t>11/10/2012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E6A4-C9D4-4FC5-8247-4BA696E1D8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DCA0-82F3-4724-BA1E-D7C9A80BCA68}" type="datetimeFigureOut">
              <a:rPr lang="fr-FR" smtClean="0"/>
              <a:pPr/>
              <a:t>11/10/2012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777E6A4-C9D4-4FC5-8247-4BA696E1D8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01DCA0-82F3-4724-BA1E-D7C9A80BCA68}" type="datetimeFigureOut">
              <a:rPr lang="fr-FR" smtClean="0"/>
              <a:pPr/>
              <a:t>11/10/2012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77E6A4-C9D4-4FC5-8247-4BA696E1D84A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1111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REPIVET NETWORK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algn="ctr">
              <a:buNone/>
            </a:pPr>
            <a:r>
              <a:rPr lang="fr-FR" dirty="0" smtClean="0"/>
              <a:t>Résultats </a:t>
            </a:r>
            <a:r>
              <a:rPr lang="fr-FR" dirty="0" smtClean="0"/>
              <a:t>des enquêtes sur des  </a:t>
            </a:r>
          </a:p>
          <a:p>
            <a:pPr algn="ctr">
              <a:buNone/>
            </a:pPr>
            <a:r>
              <a:rPr lang="fr-FR" dirty="0" smtClean="0"/>
              <a:t>Plans de surveillance et lutte contre des maladies animales.</a:t>
            </a:r>
          </a:p>
          <a:p>
            <a:pPr algn="ctr">
              <a:buNone/>
            </a:pPr>
            <a:r>
              <a:rPr lang="fr-FR" dirty="0" smtClean="0"/>
              <a:t>Première </a:t>
            </a:r>
            <a:r>
              <a:rPr lang="fr-FR" dirty="0" smtClean="0"/>
              <a:t>étape</a:t>
            </a:r>
            <a:r>
              <a:rPr lang="fr-FR" dirty="0" smtClean="0"/>
              <a:t>.</a:t>
            </a:r>
          </a:p>
          <a:p>
            <a:pPr algn="ctr">
              <a:buNone/>
            </a:pPr>
            <a:r>
              <a:rPr lang="en-US" i="1" dirty="0" smtClean="0"/>
              <a:t>Results</a:t>
            </a:r>
            <a:r>
              <a:rPr lang="fr-FR" i="1" dirty="0" smtClean="0"/>
              <a:t> of the questionnaire of surveillance and control plans  </a:t>
            </a:r>
            <a:r>
              <a:rPr lang="en-US" i="1" dirty="0" smtClean="0"/>
              <a:t>against</a:t>
            </a:r>
            <a:r>
              <a:rPr lang="fr-FR" i="1" dirty="0" smtClean="0"/>
              <a:t> animal </a:t>
            </a:r>
            <a:r>
              <a:rPr lang="en-US" i="1" dirty="0" smtClean="0"/>
              <a:t>diseases</a:t>
            </a:r>
          </a:p>
          <a:p>
            <a:pPr algn="ctr">
              <a:buNone/>
            </a:pPr>
            <a:r>
              <a:rPr lang="en-US" i="1" dirty="0" smtClean="0"/>
              <a:t>First step</a:t>
            </a:r>
            <a:r>
              <a:rPr lang="en-US" dirty="0" smtClean="0"/>
              <a:t>. </a:t>
            </a:r>
            <a:r>
              <a:rPr lang="fr-FR" dirty="0" smtClean="0"/>
              <a:t> </a:t>
            </a:r>
            <a:endParaRPr lang="fr-FR" dirty="0" smtClean="0"/>
          </a:p>
          <a:p>
            <a:pPr algn="ctr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14E69C-DC49-4DD9-986D-01D002CD69B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125538"/>
            <a:ext cx="63373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0"/>
          <a:ext cx="9143999" cy="6857998"/>
        </p:xfrm>
        <a:graphic>
          <a:graphicData uri="http://schemas.openxmlformats.org/drawingml/2006/table">
            <a:tbl>
              <a:tblPr/>
              <a:tblGrid>
                <a:gridCol w="1331640"/>
                <a:gridCol w="792088"/>
                <a:gridCol w="720080"/>
                <a:gridCol w="864096"/>
                <a:gridCol w="864096"/>
                <a:gridCol w="864096"/>
                <a:gridCol w="936104"/>
                <a:gridCol w="864096"/>
                <a:gridCol w="1080120"/>
                <a:gridCol w="827583"/>
              </a:tblGrid>
              <a:tr h="130168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6. PESTE EQUINE</a:t>
                      </a:r>
                      <a:endParaRPr lang="fr-FR" sz="1800" b="1" i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Programme de surveillance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Surveillance programmes 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Programme sanitaire de lutte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Control programmes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Application territoriale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Plan d’Urgence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/>
                        <a:t>Contingency</a:t>
                      </a:r>
                      <a:r>
                        <a:rPr lang="fr-FR" sz="1400" dirty="0"/>
                        <a:t> </a:t>
                      </a:r>
                      <a:r>
                        <a:rPr lang="en-US" sz="1400" dirty="0"/>
                        <a:t>plans</a:t>
                      </a:r>
                      <a:endParaRPr lang="fr-FR" sz="1400" dirty="0"/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Arial"/>
                        </a:rPr>
                        <a:t>Vaccination</a:t>
                      </a:r>
                      <a:endParaRPr lang="fr-FR" sz="7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</a:tr>
              <a:tr h="143665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Passive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Active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Contrôle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Arial"/>
                        </a:rPr>
                        <a:t>Eradication</a:t>
                      </a:r>
                      <a:endParaRPr lang="fr-FR" sz="1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Certaines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régions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Tout le pays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Général pour toutes les maladies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Spécifique pour la maladie concernée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119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MAURITANIE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19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MAROC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EQUINS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19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ALGERIE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19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ESPAGNE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19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PORTUGAL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19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TUNISIE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OUI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19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FRANCE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19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ITALIE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196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EGYPTE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19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LYBIE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1649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B659CA-9074-4BFB-A3FA-BA4DB3959995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125538"/>
            <a:ext cx="63373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-2"/>
          <a:ext cx="9143999" cy="6858001"/>
        </p:xfrm>
        <a:graphic>
          <a:graphicData uri="http://schemas.openxmlformats.org/drawingml/2006/table">
            <a:tbl>
              <a:tblPr/>
              <a:tblGrid>
                <a:gridCol w="1331640"/>
                <a:gridCol w="792088"/>
                <a:gridCol w="720080"/>
                <a:gridCol w="864096"/>
                <a:gridCol w="864096"/>
                <a:gridCol w="864096"/>
                <a:gridCol w="936104"/>
                <a:gridCol w="864096"/>
                <a:gridCol w="1080120"/>
                <a:gridCol w="827583"/>
              </a:tblGrid>
              <a:tr h="125596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7. CLAVELEE/ VARIOLE CAPRINE</a:t>
                      </a:r>
                      <a:endParaRPr lang="fr-FR" sz="1800" b="1" i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Programme de surveillance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Surveillance programmes 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Programme sanitaire de lutte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Control programmes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Application territoriale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Plan d’Urgence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/>
                        <a:t>Contingency</a:t>
                      </a:r>
                      <a:r>
                        <a:rPr lang="fr-FR" sz="1400" dirty="0"/>
                        <a:t> </a:t>
                      </a:r>
                      <a:r>
                        <a:rPr lang="en-US" sz="1400" dirty="0"/>
                        <a:t>plans</a:t>
                      </a:r>
                      <a:endParaRPr lang="fr-FR" sz="1400" dirty="0"/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Arial"/>
                        </a:rPr>
                        <a:t>Vaccination</a:t>
                      </a:r>
                      <a:endParaRPr lang="fr-FR" sz="7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</a:tr>
              <a:tr h="147521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Passive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Active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Contrôle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Arial"/>
                        </a:rPr>
                        <a:t>Eradication</a:t>
                      </a:r>
                      <a:endParaRPr lang="fr-FR" sz="1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Certaines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régions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Tout le pays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Général pour toutes les maladies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Spécifique pour la maladie concernée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74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MAURITANIE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Arial"/>
                        </a:rPr>
                        <a:t>OV, CAP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493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MAROC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 smtClean="0">
                          <a:latin typeface="Calibri"/>
                          <a:ea typeface="Calibri"/>
                          <a:cs typeface="Arial"/>
                        </a:rPr>
                        <a:t>Ov</a:t>
                      </a: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, attenue tous les deux ans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74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ALGERIE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OV,</a:t>
                      </a:r>
                      <a:r>
                        <a:rPr lang="fr-FR" sz="1000" baseline="0" dirty="0" smtClean="0">
                          <a:latin typeface="Calibri"/>
                          <a:ea typeface="Calibri"/>
                          <a:cs typeface="Arial"/>
                        </a:rPr>
                        <a:t> ATTENUE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74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ESPAGNE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74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PORTUGAL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74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TUNISIE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Arial"/>
                        </a:rPr>
                        <a:t>ANNUEL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Arial"/>
                        </a:rPr>
                        <a:t>OV ET CAP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74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FRANCE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74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ITALIE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749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EGYPTE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OUI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74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LYBIE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2674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A25BE2-0094-4616-BCC0-A4611598B315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125538"/>
            <a:ext cx="63373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0"/>
          <a:ext cx="9143999" cy="6942776"/>
        </p:xfrm>
        <a:graphic>
          <a:graphicData uri="http://schemas.openxmlformats.org/drawingml/2006/table">
            <a:tbl>
              <a:tblPr/>
              <a:tblGrid>
                <a:gridCol w="1331640"/>
                <a:gridCol w="792088"/>
                <a:gridCol w="720080"/>
                <a:gridCol w="864096"/>
                <a:gridCol w="864096"/>
                <a:gridCol w="864096"/>
                <a:gridCol w="936104"/>
                <a:gridCol w="864096"/>
                <a:gridCol w="1080120"/>
                <a:gridCol w="827583"/>
              </a:tblGrid>
              <a:tr h="9113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8. SCHMALLENBERG VIRUS</a:t>
                      </a:r>
                      <a:endParaRPr lang="fr-FR" sz="1800" b="1" i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Programme de surveillance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Surveillance programmes 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Programme sanitaire de lutte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Control programmes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Application territoriale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Plan d’Urgence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/>
                        <a:t>Contingency</a:t>
                      </a:r>
                      <a:r>
                        <a:rPr lang="fr-FR" sz="1400" dirty="0"/>
                        <a:t> </a:t>
                      </a:r>
                      <a:r>
                        <a:rPr lang="en-US" sz="1400" dirty="0"/>
                        <a:t>plans</a:t>
                      </a:r>
                      <a:endParaRPr lang="fr-FR" sz="1400" dirty="0"/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Arial"/>
                        </a:rPr>
                        <a:t>Vaccination</a:t>
                      </a:r>
                      <a:endParaRPr lang="fr-FR" sz="7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</a:tr>
              <a:tr h="131336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Passive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Active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Contrôle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Arial"/>
                        </a:rPr>
                        <a:t>Eradication</a:t>
                      </a:r>
                      <a:endParaRPr lang="fr-FR" sz="1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Certaines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régions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Tout le pays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Général pour toutes les maladies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Spécifique pour la maladie concernée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90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MAURITANIE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90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MAROC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 </a:t>
                      </a:r>
                      <a:r>
                        <a:rPr lang="fr-FR" sz="12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animaux importés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25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ALGERIE</a:t>
                      </a:r>
                      <a:endParaRPr kumimoji="0" lang="fr-FR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90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ESPAGNE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03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PORTUGAL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+mj-lt"/>
                          <a:ea typeface="Calibri"/>
                          <a:cs typeface="Arial"/>
                        </a:rPr>
                        <a:t>BOV, OV, CAP</a:t>
                      </a:r>
                      <a:endParaRPr lang="fr-FR" sz="24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90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TUNISIE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90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FRANCE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90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ITALIE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906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EGYPTE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 PIF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90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LYBIE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3698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7E9379-6AA1-4B65-B79B-6F65EFC4EC40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125538"/>
            <a:ext cx="63373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0"/>
          <a:ext cx="9143999" cy="6858000"/>
        </p:xfrm>
        <a:graphic>
          <a:graphicData uri="http://schemas.openxmlformats.org/drawingml/2006/table">
            <a:tbl>
              <a:tblPr/>
              <a:tblGrid>
                <a:gridCol w="1331640"/>
                <a:gridCol w="792088"/>
                <a:gridCol w="720080"/>
                <a:gridCol w="864096"/>
                <a:gridCol w="864096"/>
                <a:gridCol w="864096"/>
                <a:gridCol w="936104"/>
                <a:gridCol w="864096"/>
                <a:gridCol w="1080120"/>
                <a:gridCol w="827583"/>
              </a:tblGrid>
              <a:tr h="126303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9. FIEVRE CATARRHALE DU MOUTON</a:t>
                      </a:r>
                      <a:endParaRPr lang="fr-FR" sz="1800" b="1" i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Programme de surveillance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Surveillance programmes 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Programme sanitaire de lutte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Control programmes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Application territoriale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Plan d’Urgence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/>
                        <a:t>Contingency</a:t>
                      </a:r>
                      <a:r>
                        <a:rPr lang="fr-FR" sz="1400" dirty="0"/>
                        <a:t> </a:t>
                      </a:r>
                      <a:r>
                        <a:rPr lang="en-US" sz="1400" dirty="0"/>
                        <a:t>plans</a:t>
                      </a:r>
                      <a:endParaRPr lang="fr-FR" sz="1400" dirty="0"/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Arial"/>
                        </a:rPr>
                        <a:t>Vaccination</a:t>
                      </a:r>
                      <a:endParaRPr lang="fr-FR" sz="7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</a:tr>
              <a:tr h="145539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Passive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Active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Contrôle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Arial"/>
                        </a:rPr>
                        <a:t>Eradication</a:t>
                      </a:r>
                      <a:endParaRPr lang="fr-FR" sz="1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Certaines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régions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Tout le pays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Général pour toutes les maladies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Spécifique pour la maladie concernée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9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MAURITANIE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9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MAROC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X*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Vivant attenue, 1,4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9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ALGERIE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419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ESPAGNE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Arial"/>
                        </a:rPr>
                        <a:t>ANUELLE VOLUNTARY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Arial"/>
                        </a:rPr>
                        <a:t>BOV,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Arial"/>
                        </a:rPr>
                        <a:t> OVI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9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PORTUGAL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ANUELLE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BOV, OV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9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TUNISIE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Arial"/>
                        </a:rPr>
                        <a:t>BOV, OV,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Arial"/>
                        </a:rPr>
                        <a:t> CAP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9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FRANCE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Arial"/>
                        </a:rPr>
                        <a:t>VOLUNTIERS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9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ITALIE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ANUELLE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BOV, OV,</a:t>
                      </a:r>
                      <a:r>
                        <a:rPr lang="fr-FR" sz="1000" baseline="0" dirty="0" smtClean="0">
                          <a:latin typeface="Calibri"/>
                          <a:ea typeface="Calibri"/>
                          <a:cs typeface="Arial"/>
                        </a:rPr>
                        <a:t> CAP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973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EGYPTE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9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LYBIE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4722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B6C085-DE7D-4008-ADD9-F307105EEFAE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125538"/>
            <a:ext cx="63373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96838"/>
          <a:ext cx="9143999" cy="6761164"/>
        </p:xfrm>
        <a:graphic>
          <a:graphicData uri="http://schemas.openxmlformats.org/drawingml/2006/table">
            <a:tbl>
              <a:tblPr/>
              <a:tblGrid>
                <a:gridCol w="1331640"/>
                <a:gridCol w="792088"/>
                <a:gridCol w="720080"/>
                <a:gridCol w="864096"/>
                <a:gridCol w="864096"/>
                <a:gridCol w="864096"/>
                <a:gridCol w="936104"/>
                <a:gridCol w="864096"/>
                <a:gridCol w="1080120"/>
                <a:gridCol w="827583"/>
              </a:tblGrid>
              <a:tr h="10952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10. RAGE</a:t>
                      </a:r>
                      <a:endParaRPr lang="fr-FR" sz="1800" b="1" i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Programme de surveillance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Surveillance programmes 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Programme sanitaire de lutte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Control programmes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Application territoriale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Plan d’Urgence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/>
                        <a:t>Contingence </a:t>
                      </a:r>
                      <a:r>
                        <a:rPr lang="en-US" sz="1400" dirty="0"/>
                        <a:t>plans</a:t>
                      </a:r>
                      <a:endParaRPr lang="fr-FR" sz="1400" dirty="0"/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Arial"/>
                        </a:rPr>
                        <a:t>Vaccination</a:t>
                      </a:r>
                      <a:endParaRPr lang="fr-FR" sz="7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</a:tr>
              <a:tr h="14133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Passive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Active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Contrôle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Arial"/>
                        </a:rPr>
                        <a:t>Eradication</a:t>
                      </a:r>
                      <a:endParaRPr lang="fr-FR" sz="1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Certaines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régions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Tout le pays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Général pour toutes les maladies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Spécifique pour la maladie concernée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78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MAURITANIE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Arial"/>
                        </a:rPr>
                        <a:t>CHIENS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78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MAROC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CHIENS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263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ALGERIE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ANUELLE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BOV, CHIENS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78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ESPAGNE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Arial"/>
                        </a:rPr>
                        <a:t>CHIENS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263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PORTUGAL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ANUELLE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CHIENS, AUTRES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263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TUNISIE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Arial"/>
                        </a:rPr>
                        <a:t>ANUELLE CHAT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Arial"/>
                        </a:rPr>
                        <a:t> ET CHEVAUX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78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FRANCE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Arial"/>
                        </a:rPr>
                        <a:t>?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263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ITALIE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ANUELLE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CHIENS AUTRES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788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EGYPTE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/>
                          <a:ea typeface="Calibri"/>
                          <a:cs typeface="Arial"/>
                        </a:rPr>
                        <a:t>X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/>
                          <a:ea typeface="Calibri"/>
                          <a:cs typeface="Arial"/>
                        </a:rPr>
                        <a:t>X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/>
                          <a:ea typeface="Calibri"/>
                          <a:cs typeface="Arial"/>
                        </a:rPr>
                        <a:t>X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CHIENS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78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LYBIE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5746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5E1CC4-318A-4620-B8FE-4E6E01404AC3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266429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Résultats de cette première étape</a:t>
            </a:r>
            <a:br>
              <a:rPr lang="fr-FR" dirty="0" smtClean="0"/>
            </a:br>
            <a:r>
              <a:rPr lang="fr-FR" sz="3600" dirty="0" smtClean="0"/>
              <a:t>Conclusions de caractère </a:t>
            </a:r>
            <a:r>
              <a:rPr lang="fr-FR" sz="3600" dirty="0" smtClean="0"/>
              <a:t>général</a:t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endParaRPr lang="fr-FR" dirty="0" smtClean="0"/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539552" y="2420888"/>
            <a:ext cx="8135938" cy="4210050"/>
          </a:xfrm>
        </p:spPr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Première vision générale AU NIVEAU REGIONAL sur ce </a:t>
            </a:r>
            <a:r>
              <a:rPr lang="fr-FR" dirty="0" smtClean="0"/>
              <a:t>qu’il </a:t>
            </a:r>
            <a:r>
              <a:rPr lang="fr-FR" dirty="0" smtClean="0"/>
              <a:t>y a. Pas </a:t>
            </a:r>
            <a:r>
              <a:rPr lang="fr-FR" dirty="0" smtClean="0"/>
              <a:t>complète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Difficile de faire une interprétation profonde, manque d’information précise </a:t>
            </a:r>
            <a:r>
              <a:rPr lang="fr-FR" dirty="0" smtClean="0"/>
              <a:t>et concrète.</a:t>
            </a:r>
            <a:endParaRPr lang="fr-FR" dirty="0" smtClean="0"/>
          </a:p>
          <a:p>
            <a:r>
              <a:rPr lang="fr-FR" dirty="0" smtClean="0"/>
              <a:t>Il y à information à </a:t>
            </a:r>
            <a:r>
              <a:rPr lang="fr-FR" dirty="0" smtClean="0"/>
              <a:t>clarifier lors de la deuxième étape .</a:t>
            </a:r>
            <a:endParaRPr lang="fr-FR" dirty="0" smtClean="0"/>
          </a:p>
          <a:p>
            <a:r>
              <a:rPr lang="fr-FR" dirty="0" smtClean="0"/>
              <a:t>L’information est susceptible de variation tout au long de temps et de la situation sanitaire prédominant.  </a:t>
            </a:r>
          </a:p>
          <a:p>
            <a:r>
              <a:rPr lang="fr-FR" dirty="0" smtClean="0"/>
              <a:t>Des mesures d’éradication indiqués  par  certaines  pays  qui n’ont pas la maladie sont ceux prévues dans le plans de urgences. </a:t>
            </a:r>
          </a:p>
          <a:p>
            <a:endParaRPr lang="fr-FR" dirty="0" smtClean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F0C4BE-1D5D-4E1F-AC1E-E2D43882B795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217748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i="1" dirty="0" err="1" smtClean="0"/>
              <a:t>Results</a:t>
            </a:r>
            <a:r>
              <a:rPr lang="fr-FR" sz="3600" i="1" dirty="0" smtClean="0"/>
              <a:t> </a:t>
            </a:r>
            <a:r>
              <a:rPr lang="fr-FR" sz="3600" i="1" dirty="0" smtClean="0"/>
              <a:t>of </a:t>
            </a:r>
            <a:r>
              <a:rPr lang="fr-FR" sz="3600" i="1" dirty="0" err="1" smtClean="0"/>
              <a:t>this</a:t>
            </a:r>
            <a:r>
              <a:rPr lang="fr-FR" sz="3600" i="1" dirty="0" smtClean="0"/>
              <a:t> </a:t>
            </a:r>
            <a:r>
              <a:rPr lang="fr-FR" sz="3600" i="1" dirty="0" err="1" smtClean="0"/>
              <a:t>fist</a:t>
            </a:r>
            <a:r>
              <a:rPr lang="fr-FR" sz="3600" i="1" dirty="0" smtClean="0"/>
              <a:t> </a:t>
            </a:r>
            <a:r>
              <a:rPr lang="fr-FR" sz="3600" i="1" dirty="0" err="1" smtClean="0"/>
              <a:t>step</a:t>
            </a:r>
            <a:r>
              <a:rPr lang="fr-FR" sz="3600" i="1" dirty="0" smtClean="0"/>
              <a:t/>
            </a:r>
            <a:br>
              <a:rPr lang="fr-FR" sz="3600" i="1" dirty="0" smtClean="0"/>
            </a:br>
            <a:r>
              <a:rPr lang="fr-FR" sz="3600" i="1" dirty="0" smtClean="0"/>
              <a:t>General conclusions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endParaRPr lang="fr-FR" dirty="0" smtClean="0"/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539552" y="2060848"/>
            <a:ext cx="8135938" cy="4210050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en-US" i="1" dirty="0" smtClean="0"/>
              <a:t>First overview </a:t>
            </a:r>
            <a:r>
              <a:rPr lang="en-US" i="1" dirty="0" smtClean="0"/>
              <a:t>AT </a:t>
            </a:r>
            <a:r>
              <a:rPr lang="en-US" i="1" dirty="0" smtClean="0"/>
              <a:t>REGIONAL </a:t>
            </a:r>
            <a:r>
              <a:rPr lang="en-US" i="1" dirty="0" smtClean="0"/>
              <a:t>level of the existing tools. This information is not complete.</a:t>
            </a:r>
          </a:p>
          <a:p>
            <a:r>
              <a:rPr lang="en-US" i="1" dirty="0" smtClean="0"/>
              <a:t>Difficult </a:t>
            </a:r>
            <a:r>
              <a:rPr lang="en-US" i="1" dirty="0" smtClean="0"/>
              <a:t>to </a:t>
            </a:r>
            <a:r>
              <a:rPr lang="en-US" i="1" dirty="0" smtClean="0"/>
              <a:t>interpret due to lack </a:t>
            </a:r>
            <a:r>
              <a:rPr lang="en-US" i="1" dirty="0" smtClean="0"/>
              <a:t>of accurate </a:t>
            </a:r>
            <a:r>
              <a:rPr lang="en-US" i="1" dirty="0" smtClean="0"/>
              <a:t> and precise information.</a:t>
            </a:r>
          </a:p>
          <a:p>
            <a:r>
              <a:rPr lang="en-US" i="1" dirty="0" smtClean="0"/>
              <a:t>There is a need to </a:t>
            </a:r>
            <a:r>
              <a:rPr lang="en-US" i="1" dirty="0" smtClean="0"/>
              <a:t>clarify </a:t>
            </a:r>
            <a:r>
              <a:rPr lang="en-US" i="1" dirty="0" smtClean="0"/>
              <a:t> some information in a </a:t>
            </a:r>
            <a:r>
              <a:rPr lang="en-US" i="1" dirty="0" smtClean="0"/>
              <a:t>second </a:t>
            </a:r>
            <a:r>
              <a:rPr lang="en-US" i="1" dirty="0" smtClean="0"/>
              <a:t>phase.</a:t>
            </a:r>
          </a:p>
          <a:p>
            <a:r>
              <a:rPr lang="en-US" i="1" dirty="0" smtClean="0"/>
              <a:t>The </a:t>
            </a:r>
            <a:r>
              <a:rPr lang="en-US" i="1" dirty="0" smtClean="0"/>
              <a:t>information is subject to change throughout time and the prevailing health </a:t>
            </a:r>
            <a:r>
              <a:rPr lang="en-US" i="1" dirty="0" smtClean="0"/>
              <a:t>situation.</a:t>
            </a:r>
          </a:p>
          <a:p>
            <a:r>
              <a:rPr lang="en-US" i="1" dirty="0" smtClean="0"/>
              <a:t>Eradication </a:t>
            </a:r>
            <a:r>
              <a:rPr lang="en-US" i="1" dirty="0" smtClean="0"/>
              <a:t>measures reported by some countries that do not have the disease are those included in the </a:t>
            </a:r>
            <a:r>
              <a:rPr lang="en-US" i="1" dirty="0" smtClean="0"/>
              <a:t>contingency plans</a:t>
            </a:r>
            <a:r>
              <a:rPr lang="en-US" i="1" dirty="0" smtClean="0"/>
              <a:t>.</a:t>
            </a:r>
          </a:p>
          <a:p>
            <a:endParaRPr lang="fr-FR" dirty="0" smtClean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F0C4BE-1D5D-4E1F-AC1E-E2D43882B795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93503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200" dirty="0" smtClean="0">
                <a:solidFill>
                  <a:srgbClr val="0070C0"/>
                </a:solidFill>
              </a:rPr>
              <a:t>Proposition d’une </a:t>
            </a:r>
            <a:br>
              <a:rPr lang="fr-FR" sz="3200" dirty="0" smtClean="0">
                <a:solidFill>
                  <a:srgbClr val="0070C0"/>
                </a:solidFill>
              </a:rPr>
            </a:br>
            <a:r>
              <a:rPr lang="fr-FR" sz="3200" dirty="0" smtClean="0">
                <a:solidFill>
                  <a:srgbClr val="0070C0"/>
                </a:solidFill>
              </a:rPr>
              <a:t>deuxième phase sur des questionnaires </a:t>
            </a:r>
          </a:p>
        </p:txBody>
      </p:sp>
      <p:sp>
        <p:nvSpPr>
          <p:cNvPr id="286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>
            <a:normAutofit fontScale="92500" lnSpcReduction="10000"/>
          </a:bodyPr>
          <a:lstStyle/>
          <a:p>
            <a:r>
              <a:rPr lang="fr-FR" sz="2800" dirty="0" smtClean="0"/>
              <a:t>Recueillir et regrouper plus d’information, plus précise, plus nette, plus complète sur des plans sanitaires et de lutte</a:t>
            </a:r>
            <a:r>
              <a:rPr lang="fr-FR" sz="2800" dirty="0" smtClean="0"/>
              <a:t>.</a:t>
            </a:r>
          </a:p>
          <a:p>
            <a:r>
              <a:rPr lang="fr-FR" sz="2800" dirty="0" smtClean="0"/>
              <a:t>Profiter l’élaboration du « Bulletin Sanitaire » pour le lancement de cette deuxième étape.</a:t>
            </a:r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r>
              <a:rPr lang="fr-FR" sz="2800" dirty="0" smtClean="0"/>
              <a:t>Réalisation d’un Atelier spécifique </a:t>
            </a:r>
            <a:r>
              <a:rPr lang="fr-FR" sz="2800" dirty="0" smtClean="0"/>
              <a:t>pour; </a:t>
            </a:r>
            <a:endParaRPr lang="fr-FR" sz="2800" dirty="0" smtClean="0"/>
          </a:p>
          <a:p>
            <a:pPr algn="ctr">
              <a:buFontTx/>
              <a:buNone/>
            </a:pPr>
            <a:r>
              <a:rPr lang="fr-FR" sz="2400" dirty="0" smtClean="0"/>
              <a:t>« Renforcer et harmoniser </a:t>
            </a:r>
            <a:r>
              <a:rPr lang="fr-FR" sz="2400" dirty="0" smtClean="0"/>
              <a:t>d’outils </a:t>
            </a:r>
            <a:r>
              <a:rPr lang="fr-FR" sz="2400" dirty="0" smtClean="0"/>
              <a:t>de lutte au niveau régional ». </a:t>
            </a:r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7A8324-FB06-4C9C-84AA-BF3CA83520A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5536" y="4077072"/>
            <a:ext cx="8229600" cy="935038"/>
          </a:xfrm>
          <a:prstGeom prst="rect">
            <a:avLst/>
          </a:prstGeom>
        </p:spPr>
        <p:txBody>
          <a:bodyPr vert="horz" lIns="0" rIns="0" bIns="0" anchor="b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fr-FR" sz="75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Proposition d’une </a:t>
            </a:r>
            <a:br>
              <a:rPr lang="fr-FR" sz="75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</a:br>
            <a:r>
              <a:rPr lang="fr-FR" sz="75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troisième  </a:t>
            </a:r>
            <a:r>
              <a:rPr lang="fr-FR" sz="75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phase</a:t>
            </a:r>
            <a:endParaRPr lang="fr-FR" sz="750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3503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en-US" sz="4400" i="1" dirty="0" smtClean="0">
                <a:solidFill>
                  <a:srgbClr val="0070C0"/>
                </a:solidFill>
              </a:rPr>
              <a:t>Proposal</a:t>
            </a:r>
            <a:r>
              <a:rPr lang="fr-FR" sz="4400" i="1" dirty="0" smtClean="0">
                <a:solidFill>
                  <a:srgbClr val="0070C0"/>
                </a:solidFill>
              </a:rPr>
              <a:t> for a second phase </a:t>
            </a:r>
            <a:r>
              <a:rPr lang="fr-FR" sz="4400" i="1" dirty="0" smtClean="0">
                <a:solidFill>
                  <a:srgbClr val="0070C0"/>
                </a:solidFill>
              </a:rPr>
              <a:t> </a:t>
            </a:r>
            <a:r>
              <a:rPr lang="fr-FR" sz="4400" i="1" dirty="0" smtClean="0">
                <a:solidFill>
                  <a:srgbClr val="0070C0"/>
                </a:solidFill>
              </a:rPr>
              <a:t/>
            </a:r>
            <a:br>
              <a:rPr lang="fr-FR" sz="4400" i="1" dirty="0" smtClean="0">
                <a:solidFill>
                  <a:srgbClr val="0070C0"/>
                </a:solidFill>
              </a:rPr>
            </a:br>
            <a:r>
              <a:rPr lang="fr-FR" sz="4400" i="1" dirty="0" smtClean="0">
                <a:solidFill>
                  <a:srgbClr val="0070C0"/>
                </a:solidFill>
              </a:rPr>
              <a:t>of the </a:t>
            </a:r>
            <a:r>
              <a:rPr lang="en-US" sz="4400" i="1" dirty="0" smtClean="0">
                <a:solidFill>
                  <a:srgbClr val="0070C0"/>
                </a:solidFill>
              </a:rPr>
              <a:t>questionnaires</a:t>
            </a:r>
            <a:r>
              <a:rPr lang="fr-FR" sz="4400" i="1" dirty="0" smtClean="0">
                <a:solidFill>
                  <a:srgbClr val="0070C0"/>
                </a:solidFill>
              </a:rPr>
              <a:t> </a:t>
            </a:r>
            <a:endParaRPr lang="fr-FR" sz="4400" i="1" dirty="0" smtClean="0">
              <a:solidFill>
                <a:srgbClr val="0070C0"/>
              </a:solidFill>
            </a:endParaRPr>
          </a:p>
        </p:txBody>
      </p:sp>
      <p:sp>
        <p:nvSpPr>
          <p:cNvPr id="286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112"/>
            <a:ext cx="8229600" cy="4537223"/>
          </a:xfrm>
        </p:spPr>
        <p:txBody>
          <a:bodyPr>
            <a:normAutofit fontScale="92500" lnSpcReduction="10000"/>
          </a:bodyPr>
          <a:lstStyle/>
          <a:p>
            <a:r>
              <a:rPr lang="en-US" sz="2800" i="1" dirty="0" smtClean="0"/>
              <a:t>Collect and consolidate more information, more accurate, sharper, more comprehensive </a:t>
            </a:r>
            <a:r>
              <a:rPr lang="en-US" sz="2800" i="1" dirty="0" smtClean="0"/>
              <a:t> about animal health control plans.</a:t>
            </a:r>
            <a:endParaRPr lang="en-US" sz="2800" i="1" dirty="0" smtClean="0"/>
          </a:p>
          <a:p>
            <a:r>
              <a:rPr lang="en-US" sz="2800" i="1" dirty="0" smtClean="0"/>
              <a:t>Take the opportunity of the lunching of an “ sanitary animal disease newsletter" </a:t>
            </a:r>
            <a:r>
              <a:rPr lang="en-US" sz="2800" i="1" dirty="0" smtClean="0"/>
              <a:t>for the launch of the second phase.</a:t>
            </a:r>
            <a:endParaRPr lang="fr-FR" sz="2800" i="1" dirty="0" smtClean="0"/>
          </a:p>
          <a:p>
            <a:endParaRPr lang="fr-FR" sz="2800" dirty="0" smtClean="0"/>
          </a:p>
          <a:p>
            <a:endParaRPr lang="en-US" sz="2800" dirty="0" smtClean="0"/>
          </a:p>
          <a:p>
            <a:r>
              <a:rPr lang="en-US" sz="2800" i="1" dirty="0" smtClean="0"/>
              <a:t>Achieving the harmonization with a </a:t>
            </a:r>
            <a:r>
              <a:rPr lang="en-US" sz="2800" i="1" dirty="0" smtClean="0"/>
              <a:t>specific workshop;</a:t>
            </a:r>
            <a:br>
              <a:rPr lang="en-US" sz="2800" i="1" dirty="0" smtClean="0"/>
            </a:br>
            <a:r>
              <a:rPr lang="en-US" sz="2800" i="1" dirty="0" smtClean="0"/>
              <a:t>"Strengthen and harmonize </a:t>
            </a:r>
            <a:r>
              <a:rPr lang="en-US" sz="2800" i="1" dirty="0" smtClean="0"/>
              <a:t>animal health control </a:t>
            </a:r>
            <a:r>
              <a:rPr lang="en-US" sz="2800" i="1" dirty="0" smtClean="0"/>
              <a:t>tools at the regional level."</a:t>
            </a:r>
            <a:endParaRPr lang="fr-FR" sz="2400" i="1" dirty="0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7A8324-FB06-4C9C-84AA-BF3CA83520A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5536" y="4077072"/>
            <a:ext cx="8229600" cy="935038"/>
          </a:xfrm>
          <a:prstGeom prst="rect">
            <a:avLst/>
          </a:prstGeom>
        </p:spPr>
        <p:txBody>
          <a:bodyPr vert="horz" lIns="0" rIns="0" bIns="0" anchor="b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7500" i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Proposal</a:t>
            </a:r>
            <a:r>
              <a:rPr lang="fr-FR" sz="7500" i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for </a:t>
            </a:r>
            <a:r>
              <a:rPr lang="en-US" sz="7500" i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third</a:t>
            </a:r>
            <a:r>
              <a:rPr lang="fr-FR" sz="7500" i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phase</a:t>
            </a:r>
            <a:endParaRPr lang="fr-FR" sz="7500" i="1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3999" cy="71877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8972"/>
                <a:gridCol w="1548972"/>
                <a:gridCol w="1399139"/>
                <a:gridCol w="1548972"/>
                <a:gridCol w="1548972"/>
                <a:gridCol w="1548972"/>
              </a:tblGrid>
              <a:tr h="723604">
                <a:tc>
                  <a:txBody>
                    <a:bodyPr/>
                    <a:lstStyle/>
                    <a:p>
                      <a:pPr algn="ctr"/>
                      <a:endParaRPr lang="fr-F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POPULATION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BETAIL</a:t>
                      </a:r>
                    </a:p>
                    <a:p>
                      <a:pPr algn="ctr"/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ANIMAL POPULATION</a:t>
                      </a: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Bovines 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Ovines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Caprines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Chameaux</a:t>
                      </a:r>
                    </a:p>
                    <a:p>
                      <a:pPr algn="ctr"/>
                      <a:r>
                        <a:rPr lang="fr-FR" sz="1400" dirty="0" err="1" smtClean="0">
                          <a:solidFill>
                            <a:schemeClr val="tx1"/>
                          </a:solidFill>
                        </a:rPr>
                        <a:t>Camels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Volaille</a:t>
                      </a:r>
                    </a:p>
                    <a:p>
                      <a:pPr algn="ctr"/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Poultry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Chevaux</a:t>
                      </a:r>
                    </a:p>
                    <a:p>
                      <a:pPr algn="ctr"/>
                      <a:r>
                        <a:rPr lang="fr-FR" sz="1600" dirty="0" err="1" smtClean="0">
                          <a:solidFill>
                            <a:schemeClr val="tx1"/>
                          </a:solidFill>
                        </a:rPr>
                        <a:t>Horses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53074">
                <a:tc>
                  <a:txBody>
                    <a:bodyPr/>
                    <a:lstStyle/>
                    <a:p>
                      <a:pPr algn="ctr"/>
                      <a:endParaRPr lang="fr-FR" sz="1400" b="1" dirty="0" smtClean="0"/>
                    </a:p>
                    <a:p>
                      <a:pPr algn="ctr"/>
                      <a:r>
                        <a:rPr lang="fr-FR" sz="1400" b="1" dirty="0" smtClean="0"/>
                        <a:t>MAURITANIE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1.701.112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14.501.397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1.360.306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4.200.000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630.000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250.000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15049"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/>
                        <a:t>MAROC 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2.800.000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23.200.000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200.000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73.000.000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150.000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15049"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/>
                        <a:t>ALGERIE 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1.818.245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28.673.756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324.888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214.558.000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13.829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49336"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/>
                        <a:t>TUNIS 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660.000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8.415.000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23.547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187.805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49336"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/>
                        <a:t>LYBIE 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49336"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/>
                        <a:t>EGYPTE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5.108.221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3.315.643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54.967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950.000.000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1.082.983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49742">
                <a:tc>
                  <a:txBody>
                    <a:bodyPr/>
                    <a:lstStyle/>
                    <a:p>
                      <a:pPr algn="ctr"/>
                      <a:endParaRPr lang="fr-FR" sz="1400" b="1" kern="1200" dirty="0" smtClean="0"/>
                    </a:p>
                    <a:p>
                      <a:pPr algn="ctr"/>
                      <a:r>
                        <a:rPr lang="fr-FR" sz="1400" b="1" kern="1200" dirty="0" smtClean="0"/>
                        <a:t>PORTUGAL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1.553.749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2.221.884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2.042.435 </a:t>
                      </a:r>
                      <a:r>
                        <a:rPr lang="fr-FR" sz="1200" b="1" dirty="0" err="1" smtClean="0">
                          <a:solidFill>
                            <a:srgbClr val="002060"/>
                          </a:solidFill>
                        </a:rPr>
                        <a:t>others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49336">
                <a:tc>
                  <a:txBody>
                    <a:bodyPr/>
                    <a:lstStyle/>
                    <a:p>
                      <a:pPr algn="ctr"/>
                      <a:endParaRPr lang="fr-FR" sz="1400" b="1" kern="1200" dirty="0" smtClean="0"/>
                    </a:p>
                    <a:p>
                      <a:pPr algn="ctr"/>
                      <a:r>
                        <a:rPr lang="fr-FR" sz="1400" b="1" kern="1200" dirty="0" smtClean="0"/>
                        <a:t>ESPAGNE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5.903.240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20.075.828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326.330.163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693.484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984669">
                <a:tc>
                  <a:txBody>
                    <a:bodyPr/>
                    <a:lstStyle/>
                    <a:p>
                      <a:pPr algn="ctr"/>
                      <a:endParaRPr lang="fr-FR" sz="1400" b="1" kern="1200" dirty="0" smtClean="0"/>
                    </a:p>
                    <a:p>
                      <a:pPr algn="ctr"/>
                      <a:endParaRPr lang="fr-FR" sz="1400" b="1" kern="1200" dirty="0" smtClean="0"/>
                    </a:p>
                    <a:p>
                      <a:pPr algn="ctr"/>
                      <a:r>
                        <a:rPr lang="fr-FR" sz="1400" b="1" kern="1200" dirty="0" smtClean="0"/>
                        <a:t>FRANCE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fr-FR" sz="12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19.12.6743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7.677.938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1.486.131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515.371.000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</a:rPr>
                        <a:t>631.788</a:t>
                      </a:r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70134">
                <a:tc>
                  <a:txBody>
                    <a:bodyPr/>
                    <a:lstStyle/>
                    <a:p>
                      <a:pPr algn="ctr"/>
                      <a:endParaRPr lang="fr-FR" sz="1400" b="1" kern="1200" dirty="0" smtClean="0"/>
                    </a:p>
                    <a:p>
                      <a:pPr algn="ctr"/>
                      <a:r>
                        <a:rPr lang="fr-FR" sz="1400" b="1" kern="1200" dirty="0" smtClean="0"/>
                        <a:t>ITALIE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200000"/>
                        </a:lnSpc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</a:rPr>
                        <a:t>5.631.717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200000"/>
                        </a:lnSpc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</a:rPr>
                        <a:t>380.716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</a:rPr>
                        <a:t>buff</a:t>
                      </a:r>
                      <a:endParaRPr lang="fr-FR" sz="12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200000"/>
                        </a:lnSpc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</a:rPr>
                        <a:t>8.461.340</a:t>
                      </a:r>
                      <a:endParaRPr lang="fr-FR" sz="12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200000"/>
                        </a:lnSpc>
                      </a:pPr>
                      <a:endParaRPr lang="fr-FR" sz="12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200000"/>
                        </a:lnSpc>
                      </a:pPr>
                      <a:endParaRPr lang="fr-FR" sz="12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200000"/>
                        </a:lnSpc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</a:rPr>
                        <a:t>248.843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200000"/>
                        </a:lnSpc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</a:rPr>
                        <a:t>3.068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</a:rPr>
                        <a:t>Asn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fr-FR" sz="12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42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D3FD06-04B9-4E4D-BFB0-984B20824475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3997" cy="71503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75767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</a:tblGrid>
              <a:tr h="658002">
                <a:tc rowSpan="2">
                  <a:txBody>
                    <a:bodyPr/>
                    <a:lstStyle/>
                    <a:p>
                      <a:pPr algn="ctr"/>
                      <a:endParaRPr lang="fr-FR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SYSTÈMES TRACABILITE</a:t>
                      </a:r>
                    </a:p>
                    <a:p>
                      <a:pPr algn="ctr"/>
                      <a:endParaRPr lang="fr-FR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TRAZABILITY SYSTEMES  </a:t>
                      </a: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BOVINES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OVINS/CAPRINS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CAMELIDES/</a:t>
                      </a: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CAMELS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VOLAILLE</a:t>
                      </a: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POULTRY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CHEVAUX</a:t>
                      </a: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HORSES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11002">
                <a:tc v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ANIMAL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EXPLOITATIONS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MOUVEMENTS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ANIMAL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EXPLOITATIONS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MOUVEMENTS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ANIMAL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EXPLOITATIONS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MOUVEMENTS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ANIMAL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EXPLOITATIONS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MOUVEMENTS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ANIMAL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EXPLOITATIONS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MOUVEMENTS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65679">
                <a:tc>
                  <a:txBody>
                    <a:bodyPr/>
                    <a:lstStyle/>
                    <a:p>
                      <a:endParaRPr lang="fr-FR" sz="1100" dirty="0" smtClean="0"/>
                    </a:p>
                    <a:p>
                      <a:r>
                        <a:rPr lang="fr-FR" sz="1100" dirty="0" smtClean="0"/>
                        <a:t>MAURITANIE</a:t>
                      </a:r>
                      <a:endParaRPr lang="fr-FR" sz="11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65679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MAROC</a:t>
                      </a:r>
                      <a:endParaRPr lang="fr-FR" sz="11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65679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ALGERIE </a:t>
                      </a:r>
                      <a:endParaRPr lang="fr-FR" sz="11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65679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TUNIS</a:t>
                      </a:r>
                      <a:endParaRPr lang="fr-FR" sz="11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65679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PORTUGAL</a:t>
                      </a:r>
                      <a:endParaRPr lang="fr-FR" sz="11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65679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FRANCE</a:t>
                      </a:r>
                      <a:endParaRPr lang="fr-FR" sz="11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65679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ITALIE</a:t>
                      </a:r>
                      <a:endParaRPr lang="fr-FR" sz="11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65679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ESPAGNE</a:t>
                      </a:r>
                      <a:endParaRPr lang="fr-FR" sz="11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65679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EGYPTE</a:t>
                      </a:r>
                      <a:endParaRPr lang="fr-FR" sz="11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</a:p>
                    <a:p>
                      <a:r>
                        <a:rPr lang="fr-FR" sz="1100" dirty="0" smtClean="0"/>
                        <a:t>pilot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65679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LYBIE</a:t>
                      </a:r>
                      <a:endParaRPr lang="fr-FR" sz="11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557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49197A-5223-4EAA-9AEB-615AEF9D2E7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AD3B6-4486-48E4-BDF9-2FF1BF3B7A5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1682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6" name="Document" r:id="rId3" imgW="9935972" imgH="646158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125538"/>
            <a:ext cx="63373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-26988"/>
          <a:ext cx="9144000" cy="6988752"/>
        </p:xfrm>
        <a:graphic>
          <a:graphicData uri="http://schemas.openxmlformats.org/drawingml/2006/table">
            <a:tbl>
              <a:tblPr/>
              <a:tblGrid>
                <a:gridCol w="1331641"/>
                <a:gridCol w="792086"/>
                <a:gridCol w="720079"/>
                <a:gridCol w="864096"/>
                <a:gridCol w="864096"/>
                <a:gridCol w="864096"/>
                <a:gridCol w="936106"/>
                <a:gridCol w="864096"/>
                <a:gridCol w="1080120"/>
                <a:gridCol w="827584"/>
              </a:tblGrid>
              <a:tr h="1372364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1. FIEVRE APHTEUSE</a:t>
                      </a:r>
                      <a:endParaRPr lang="fr-FR" sz="1600" b="1" i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Programme de </a:t>
                      </a:r>
                      <a:r>
                        <a:rPr lang="fr-FR" sz="1400" dirty="0" smtClean="0"/>
                        <a:t>surveillance/</a:t>
                      </a:r>
                      <a:endParaRPr lang="fr-FR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Surveillance programmes 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Programme sanitaire de lutte </a:t>
                      </a:r>
                      <a:r>
                        <a:rPr lang="fr-FR" sz="1400" dirty="0" smtClean="0"/>
                        <a:t>/</a:t>
                      </a:r>
                      <a:endParaRPr lang="fr-FR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Control </a:t>
                      </a:r>
                      <a:r>
                        <a:rPr lang="fr-FR" sz="1400" dirty="0" smtClean="0"/>
                        <a:t>programmes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/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Application </a:t>
                      </a:r>
                      <a:r>
                        <a:rPr lang="fr-FR" sz="1400" dirty="0" smtClean="0"/>
                        <a:t>territoriale des</a:t>
                      </a:r>
                      <a:r>
                        <a:rPr lang="fr-FR" sz="1400" baseline="0" dirty="0" smtClean="0"/>
                        <a:t> Programmes</a:t>
                      </a:r>
                      <a:endParaRPr lang="fr-FR" sz="1400" dirty="0"/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Plan </a:t>
                      </a:r>
                      <a:r>
                        <a:rPr lang="fr-FR" sz="1400" dirty="0" smtClean="0"/>
                        <a:t>d’Urgence/</a:t>
                      </a:r>
                      <a:endParaRPr lang="fr-FR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/>
                        <a:t>Contingency</a:t>
                      </a:r>
                      <a:r>
                        <a:rPr lang="fr-FR" sz="1400" dirty="0" smtClean="0"/>
                        <a:t> </a:t>
                      </a:r>
                      <a:r>
                        <a:rPr lang="en-US" sz="1400" dirty="0"/>
                        <a:t>plans</a:t>
                      </a:r>
                      <a:endParaRPr lang="fr-FR" sz="1400" dirty="0"/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Arial"/>
                        </a:rPr>
                        <a:t>Vaccination</a:t>
                      </a:r>
                      <a:endParaRPr lang="fr-FR" sz="7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</a:tr>
              <a:tr h="176066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Passive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Active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latin typeface="Calibri"/>
                          <a:ea typeface="Calibri"/>
                          <a:cs typeface="Arial"/>
                        </a:rPr>
                        <a:t>Contrôle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latin typeface="Calibri"/>
                          <a:ea typeface="Calibri"/>
                          <a:cs typeface="Arial"/>
                        </a:rPr>
                        <a:t>Control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latin typeface="Calibri"/>
                          <a:ea typeface="Calibri"/>
                          <a:cs typeface="Arial"/>
                        </a:rPr>
                        <a:t>Eradication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fr-FR" sz="1200" b="1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Certaines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Régions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latin typeface="Calibri"/>
                          <a:ea typeface="Calibri"/>
                          <a:cs typeface="Arial"/>
                        </a:rPr>
                        <a:t>Only</a:t>
                      </a: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 certains</a:t>
                      </a:r>
                      <a:r>
                        <a:rPr lang="fr-FR" sz="1400" b="1" baseline="0" dirty="0" smtClean="0">
                          <a:latin typeface="Calibri"/>
                          <a:ea typeface="Calibri"/>
                          <a:cs typeface="Arial"/>
                        </a:rPr>
                        <a:t>  </a:t>
                      </a:r>
                      <a:r>
                        <a:rPr lang="en-US" sz="1400" b="1" baseline="0" noProof="0" dirty="0" smtClean="0">
                          <a:latin typeface="Calibri"/>
                          <a:ea typeface="Calibri"/>
                          <a:cs typeface="Arial"/>
                        </a:rPr>
                        <a:t>regions</a:t>
                      </a:r>
                      <a:r>
                        <a:rPr lang="fr-FR" sz="1400" b="1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Tout le </a:t>
                      </a: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pays/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The </a:t>
                      </a:r>
                      <a:r>
                        <a:rPr lang="en-US" sz="1400" b="1" noProof="0" dirty="0" smtClean="0">
                          <a:latin typeface="Calibri"/>
                          <a:ea typeface="Calibri"/>
                          <a:cs typeface="Arial"/>
                        </a:rPr>
                        <a:t>hole</a:t>
                      </a:r>
                      <a:r>
                        <a:rPr lang="fr-FR" sz="1400" b="1" baseline="0" dirty="0" smtClean="0">
                          <a:latin typeface="Calibri"/>
                          <a:ea typeface="Calibri"/>
                          <a:cs typeface="Arial"/>
                        </a:rPr>
                        <a:t> country 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Arial"/>
                        </a:rPr>
                        <a:t>Général pour toutes les </a:t>
                      </a:r>
                      <a:r>
                        <a:rPr lang="fr-FR" sz="1200" b="1" dirty="0" smtClean="0">
                          <a:latin typeface="Calibri"/>
                          <a:ea typeface="Calibri"/>
                          <a:cs typeface="Arial"/>
                        </a:rPr>
                        <a:t>maladies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latin typeface="Calibri"/>
                          <a:ea typeface="Calibri"/>
                          <a:cs typeface="Arial"/>
                        </a:rPr>
                        <a:t>General for all the </a:t>
                      </a:r>
                      <a:r>
                        <a:rPr lang="en-US" sz="1200" b="1" noProof="0" dirty="0" smtClean="0">
                          <a:latin typeface="Calibri"/>
                          <a:ea typeface="Calibri"/>
                          <a:cs typeface="Arial"/>
                        </a:rPr>
                        <a:t>diseases</a:t>
                      </a:r>
                      <a:r>
                        <a:rPr lang="fr-FR" sz="1200" b="1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fr-FR" sz="1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Arial"/>
                        </a:rPr>
                        <a:t>Spécifique pour la maladie </a:t>
                      </a:r>
                      <a:r>
                        <a:rPr lang="fr-FR" sz="1100" b="1" dirty="0" smtClean="0">
                          <a:latin typeface="Calibri"/>
                          <a:ea typeface="Calibri"/>
                          <a:cs typeface="Arial"/>
                        </a:rPr>
                        <a:t>concernée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latin typeface="Calibri"/>
                          <a:ea typeface="Calibri"/>
                          <a:cs typeface="Arial"/>
                        </a:rPr>
                        <a:t>Specific</a:t>
                      </a:r>
                      <a:r>
                        <a:rPr lang="fr-FR" sz="1100" b="1" baseline="0" dirty="0" smtClean="0">
                          <a:latin typeface="Calibri"/>
                          <a:ea typeface="Calibri"/>
                          <a:cs typeface="Arial"/>
                        </a:rPr>
                        <a:t> for a </a:t>
                      </a:r>
                      <a:r>
                        <a:rPr lang="en-US" sz="1100" b="1" baseline="0" noProof="0" dirty="0" smtClean="0">
                          <a:latin typeface="Calibri"/>
                          <a:ea typeface="Calibri"/>
                          <a:cs typeface="Arial"/>
                        </a:rPr>
                        <a:t>disease</a:t>
                      </a:r>
                      <a:r>
                        <a:rPr lang="fr-FR" sz="1100" b="1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fr-FR" sz="9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85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MAURITANIE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85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MAROC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ARRETE depuis 2007</a:t>
                      </a:r>
                      <a:endParaRPr lang="fr-FR" sz="9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88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ALGERIE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ANUELLE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SER</a:t>
                      </a:r>
                      <a:r>
                        <a:rPr lang="fr-FR" sz="900" baseline="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A,O </a:t>
                      </a:r>
                      <a:endParaRPr lang="fr-FR" sz="9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85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ESPAGNE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85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PORTUGAL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88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TUNISIE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TRI? BOV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BI</a:t>
                      </a:r>
                      <a:r>
                        <a:rPr lang="en-US" sz="900" baseline="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OV ET CAP</a:t>
                      </a:r>
                      <a:endParaRPr lang="en-US" sz="900" dirty="0" smtClean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77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FRANCE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EN COURS</a:t>
                      </a: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85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ITALIE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850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EGYPTE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Inac</a:t>
                      </a:r>
                      <a:endParaRPr lang="fr-FR" sz="105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85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LYBIE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125538"/>
            <a:ext cx="63373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0"/>
          <a:ext cx="9143999" cy="6861344"/>
        </p:xfrm>
        <a:graphic>
          <a:graphicData uri="http://schemas.openxmlformats.org/drawingml/2006/table">
            <a:tbl>
              <a:tblPr/>
              <a:tblGrid>
                <a:gridCol w="1331640"/>
                <a:gridCol w="792088"/>
                <a:gridCol w="720080"/>
                <a:gridCol w="864096"/>
                <a:gridCol w="864096"/>
                <a:gridCol w="864096"/>
                <a:gridCol w="936104"/>
                <a:gridCol w="864096"/>
                <a:gridCol w="1080120"/>
                <a:gridCol w="827583"/>
              </a:tblGrid>
              <a:tr h="12987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2.</a:t>
                      </a:r>
                      <a:r>
                        <a:rPr lang="fr-FR" sz="1800" b="1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1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FIEVRE </a:t>
                      </a:r>
                      <a:r>
                        <a:rPr lang="fr-FR" sz="18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DE LA VALLEE DU RIFT</a:t>
                      </a:r>
                      <a:endParaRPr lang="fr-F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Programme de surveillance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Surveillance programmes 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Programme sanitaire de lutte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Control programmes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Application territoriale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Plan d’Urgence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/>
                        <a:t>Contingency</a:t>
                      </a:r>
                      <a:r>
                        <a:rPr lang="fr-FR" sz="1400" dirty="0"/>
                        <a:t> </a:t>
                      </a:r>
                      <a:r>
                        <a:rPr lang="en-US" sz="1400" dirty="0"/>
                        <a:t>plans</a:t>
                      </a:r>
                      <a:endParaRPr lang="fr-FR" sz="1400" dirty="0"/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Arial"/>
                        </a:rPr>
                        <a:t>Vaccination</a:t>
                      </a:r>
                      <a:endParaRPr lang="fr-FR" sz="7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</a:tr>
              <a:tr h="12761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Passive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Active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Contrôle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Arial"/>
                        </a:rPr>
                        <a:t>Eradication</a:t>
                      </a:r>
                      <a:endParaRPr lang="fr-FR" sz="1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Certaines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régions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Tout le pays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Général pour toutes les maladies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Spécifique pour la maladie concernée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3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MAURITANIE</a:t>
                      </a:r>
                      <a:endParaRPr kumimoji="0" lang="fr-FR" sz="14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21657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MAROC</a:t>
                      </a:r>
                      <a:endParaRPr kumimoji="0" lang="fr-FR" sz="14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Maladie absente</a:t>
                      </a:r>
                      <a:endParaRPr kumimoji="0" lang="fr-FR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10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ALGERIE</a:t>
                      </a:r>
                      <a:endParaRPr kumimoji="0" lang="fr-FR" sz="14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10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ESPAGNE</a:t>
                      </a:r>
                      <a:endParaRPr kumimoji="0" lang="fr-FR" sz="14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10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PORTUGAL</a:t>
                      </a:r>
                      <a:endParaRPr kumimoji="0" lang="fr-FR" sz="14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10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TUNISIE</a:t>
                      </a:r>
                      <a:endParaRPr kumimoji="0" lang="fr-FR" sz="14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10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FRANCE</a:t>
                      </a:r>
                      <a:endParaRPr kumimoji="0" lang="fr-FR" sz="14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10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ITALIE</a:t>
                      </a:r>
                      <a:endParaRPr kumimoji="0" lang="fr-FR" sz="14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104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EGYPTE</a:t>
                      </a:r>
                      <a:endParaRPr kumimoji="0" lang="fr-FR" sz="14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BIANU</a:t>
                      </a:r>
                      <a:endParaRPr kumimoji="0"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10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LYBIE</a:t>
                      </a:r>
                      <a:endParaRPr kumimoji="0" lang="fr-FR" sz="14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7554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6F8021-AA67-4F8E-9C03-5BADC31D83FE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125538"/>
            <a:ext cx="63373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0"/>
          <a:ext cx="9143999" cy="6858128"/>
        </p:xfrm>
        <a:graphic>
          <a:graphicData uri="http://schemas.openxmlformats.org/drawingml/2006/table">
            <a:tbl>
              <a:tblPr/>
              <a:tblGrid>
                <a:gridCol w="1238699"/>
                <a:gridCol w="801511"/>
                <a:gridCol w="728647"/>
                <a:gridCol w="874376"/>
                <a:gridCol w="874376"/>
                <a:gridCol w="874376"/>
                <a:gridCol w="947240"/>
                <a:gridCol w="874376"/>
                <a:gridCol w="1092970"/>
                <a:gridCol w="837428"/>
              </a:tblGrid>
              <a:tr h="12658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3. </a:t>
                      </a:r>
                      <a:r>
                        <a:rPr lang="fr-FR" sz="16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PESTE DE PETITES RUMINANTS</a:t>
                      </a:r>
                      <a:endParaRPr lang="fr-FR" sz="1800" b="1" i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Programme de surveillance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Surveillance programmes 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Programme sanitaire de lutte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Control programmes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Application territoriale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Plan d’Urgence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/>
                        <a:t>Contingency</a:t>
                      </a:r>
                      <a:r>
                        <a:rPr lang="fr-FR" sz="1400" dirty="0"/>
                        <a:t> </a:t>
                      </a:r>
                      <a:r>
                        <a:rPr lang="en-US" sz="1400" dirty="0"/>
                        <a:t>plans</a:t>
                      </a:r>
                      <a:endParaRPr lang="fr-FR" sz="1400" dirty="0"/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Arial"/>
                        </a:rPr>
                        <a:t>Vaccination</a:t>
                      </a:r>
                      <a:endParaRPr lang="fr-FR" sz="7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</a:tr>
              <a:tr h="14259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Passive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Active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Contrôle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Arial"/>
                        </a:rPr>
                        <a:t>Eradication</a:t>
                      </a:r>
                      <a:endParaRPr lang="fr-FR" sz="1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Certaines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régions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Tout le pays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Général pour toutes les maladies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Spécifique pour la maladie concernée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06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MAURITANIE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Arial"/>
                        </a:rPr>
                        <a:t>OV,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Arial"/>
                        </a:rPr>
                        <a:t> CAP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06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MAROC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OV et</a:t>
                      </a:r>
                      <a:r>
                        <a:rPr lang="fr-FR" sz="1000" baseline="0" dirty="0" smtClean="0">
                          <a:latin typeface="Calibri"/>
                          <a:ea typeface="Calibri"/>
                          <a:cs typeface="Arial"/>
                        </a:rPr>
                        <a:t> CAP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06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ALGERIE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06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ESPAGNE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06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PORTUGAL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607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TUNISIE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ea typeface="Calibri"/>
                          <a:cs typeface="Arial"/>
                        </a:rPr>
                        <a:t>Ov</a:t>
                      </a:r>
                      <a:r>
                        <a:rPr lang="en-US" sz="1600" baseline="0" dirty="0" smtClean="0">
                          <a:latin typeface="Calibri"/>
                          <a:ea typeface="Calibri"/>
                          <a:cs typeface="Arial"/>
                        </a:rPr>
                        <a:t> et cap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06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FRANCE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06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ITALIE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061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EGYPTE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06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LYBIE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20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8580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337F35-3C55-4E8E-861C-1CB0EAA9689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125538"/>
            <a:ext cx="63373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0"/>
          <a:ext cx="9143999" cy="6933159"/>
        </p:xfrm>
        <a:graphic>
          <a:graphicData uri="http://schemas.openxmlformats.org/drawingml/2006/table">
            <a:tbl>
              <a:tblPr/>
              <a:tblGrid>
                <a:gridCol w="1331640"/>
                <a:gridCol w="792088"/>
                <a:gridCol w="720080"/>
                <a:gridCol w="864096"/>
                <a:gridCol w="864096"/>
                <a:gridCol w="864096"/>
                <a:gridCol w="936104"/>
                <a:gridCol w="864096"/>
                <a:gridCol w="1080120"/>
                <a:gridCol w="827583"/>
              </a:tblGrid>
              <a:tr h="10680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4. GRIPPE AVIAIRE</a:t>
                      </a:r>
                      <a:endParaRPr lang="fr-FR" sz="1800" b="1" i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/>
                        <a:t>Programme de surveillance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/>
                        <a:t>Surveillance programmes 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Programme sanitaire de lutte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Control programmes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Application territoriale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Plan d’Urgence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/>
                        <a:t>Contingency</a:t>
                      </a:r>
                      <a:r>
                        <a:rPr lang="fr-FR" sz="1400" dirty="0"/>
                        <a:t> </a:t>
                      </a:r>
                      <a:r>
                        <a:rPr lang="en-US" sz="1400" dirty="0"/>
                        <a:t>plans</a:t>
                      </a:r>
                      <a:endParaRPr lang="fr-FR" sz="1400" dirty="0"/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Arial"/>
                        </a:rPr>
                        <a:t>Vaccination</a:t>
                      </a:r>
                      <a:endParaRPr lang="fr-FR" sz="7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</a:tr>
              <a:tr h="14047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Passive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Active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Contrôle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Arial"/>
                        </a:rPr>
                        <a:t>Eradication</a:t>
                      </a:r>
                      <a:endParaRPr lang="fr-FR" sz="1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Certaines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régions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Tout le pays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Général pour toutes les maladies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Spécifique pour la maladie concernée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423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Arial"/>
                        </a:rPr>
                        <a:t>MAURITANIE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559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latin typeface="Calibri"/>
                          <a:ea typeface="Calibri"/>
                          <a:cs typeface="Arial"/>
                        </a:rPr>
                        <a:t>MAROC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Maladie absente</a:t>
                      </a:r>
                      <a:endParaRPr lang="fr-FR" sz="1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 CAS DE FOYERS (si</a:t>
                      </a:r>
                      <a:r>
                        <a:rPr lang="fr-FR" sz="1000" baseline="0" dirty="0" smtClean="0">
                          <a:latin typeface="Calibri"/>
                          <a:ea typeface="Calibri"/>
                          <a:cs typeface="Arial"/>
                        </a:rPr>
                        <a:t> la mesure est  décidé par ONSSA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23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latin typeface="Calibri"/>
                          <a:ea typeface="Calibri"/>
                          <a:cs typeface="Arial"/>
                        </a:rPr>
                        <a:t>ALGERIE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23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Arial"/>
                        </a:rPr>
                        <a:t>ESPAGNE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23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latin typeface="Calibri"/>
                          <a:ea typeface="Calibri"/>
                          <a:cs typeface="Arial"/>
                        </a:rPr>
                        <a:t>PORTUGAL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BIANUELLE VOLAILLE 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901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Arial"/>
                        </a:rPr>
                        <a:t>TUNISIE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Le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en-US" sz="900" kern="12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programme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en-US" sz="900" kern="12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sanitaire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en-US" sz="900" kern="12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concerne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L’IAFP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23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Arial"/>
                        </a:rPr>
                        <a:t>FRANCE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23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latin typeface="Calibri"/>
                          <a:ea typeface="Calibri"/>
                          <a:cs typeface="Arial"/>
                        </a:rPr>
                        <a:t>ITALIE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238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EGYPTE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H5N1</a:t>
                      </a:r>
                      <a:r>
                        <a:rPr lang="fr-FR" sz="1000" baseline="0" dirty="0" smtClean="0">
                          <a:latin typeface="Calibri"/>
                          <a:ea typeface="Calibri"/>
                          <a:cs typeface="Arial"/>
                        </a:rPr>
                        <a:t> INAC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23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LYBIE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9602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CAC2B1-F3B5-4535-A337-DD4CE5D9DA2A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125538"/>
            <a:ext cx="63373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0"/>
          <a:ext cx="9143999" cy="6858002"/>
        </p:xfrm>
        <a:graphic>
          <a:graphicData uri="http://schemas.openxmlformats.org/drawingml/2006/table">
            <a:tbl>
              <a:tblPr/>
              <a:tblGrid>
                <a:gridCol w="1331640"/>
                <a:gridCol w="792088"/>
                <a:gridCol w="720080"/>
                <a:gridCol w="864096"/>
                <a:gridCol w="864096"/>
                <a:gridCol w="864096"/>
                <a:gridCol w="936104"/>
                <a:gridCol w="864096"/>
                <a:gridCol w="1080120"/>
                <a:gridCol w="827583"/>
              </a:tblGrid>
              <a:tr h="12493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5.  FIEVRE DE WEST NILE </a:t>
                      </a:r>
                      <a:endParaRPr lang="fr-FR" sz="1800" b="1" i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/>
                        <a:t>Programme de surveillance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/>
                        <a:t>Surveillance programmes 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Programme sanitaire de lutte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Control programmes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Application territoriale</a:t>
                      </a: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Plan d’Urgence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/>
                        <a:t>Contingence </a:t>
                      </a:r>
                      <a:r>
                        <a:rPr lang="en-US" sz="1400" dirty="0"/>
                        <a:t>plans</a:t>
                      </a:r>
                      <a:endParaRPr lang="fr-FR" sz="1400" dirty="0"/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Arial"/>
                        </a:rPr>
                        <a:t>Vaccination</a:t>
                      </a:r>
                      <a:endParaRPr lang="fr-FR" sz="7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</a:tr>
              <a:tr h="144049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Passive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Active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Contrôle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Arial"/>
                        </a:rPr>
                        <a:t>Eradication</a:t>
                      </a:r>
                      <a:endParaRPr lang="fr-FR" sz="1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Certaines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régions</a:t>
                      </a:r>
                      <a:endParaRPr lang="fr-FR" sz="105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Tout le pays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Général pour toutes les maladies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Spécifique pour la maladie concernée</a:t>
                      </a:r>
                      <a:endParaRPr lang="fr-FR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DF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54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MAURITANIE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093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MAROC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r>
                        <a:rPr lang="fr-FR" sz="1400" baseline="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fr-FR" sz="1000" baseline="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particulièrement zones à risque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EN CAS DE FOYERS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54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ALGERIE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54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ESPAGNE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Arial"/>
                        </a:rPr>
                        <a:t>VOLUNTARY EQUINS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54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PORTUGAL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ANUELLE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EQUINS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54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TUNISIE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54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FRANCE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?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54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Arial"/>
                        </a:rPr>
                        <a:t>ITALIE</a:t>
                      </a:r>
                      <a:endParaRPr lang="fr-FR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ANUELLE</a:t>
                      </a:r>
                      <a:r>
                        <a:rPr lang="fr-FR" sz="10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1000" dirty="0" smtClean="0">
                          <a:latin typeface="Calibri"/>
                          <a:ea typeface="Calibri"/>
                          <a:cs typeface="Arial"/>
                        </a:rPr>
                        <a:t>EQUINS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541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EGYPTE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X</a:t>
                      </a: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54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LYBIE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613" marR="42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0625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16AE21-762F-4EE8-9183-7E42EF111EED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1489</Words>
  <Application>Microsoft Office PowerPoint</Application>
  <PresentationFormat>Affichage à l'écran (4:3)</PresentationFormat>
  <Paragraphs>902</Paragraphs>
  <Slides>18</Slides>
  <Notes>10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0" baseType="lpstr">
      <vt:lpstr>Débit</vt:lpstr>
      <vt:lpstr>Document</vt:lpstr>
      <vt:lpstr>REPIVET NETWORK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  Résultats de cette première étape Conclusions de caractère général  </vt:lpstr>
      <vt:lpstr>   Results of this fist step General conclusions   </vt:lpstr>
      <vt:lpstr> Proposition d’une  deuxième phase sur des questionnaires </vt:lpstr>
      <vt:lpstr> Proposal for a second phase   of the questionnaires </vt:lpstr>
    </vt:vector>
  </TitlesOfParts>
  <Company>FAO of the 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Fernandez</dc:creator>
  <cp:lastModifiedBy>Fernandez</cp:lastModifiedBy>
  <cp:revision>22</cp:revision>
  <dcterms:created xsi:type="dcterms:W3CDTF">2012-09-05T14:01:39Z</dcterms:created>
  <dcterms:modified xsi:type="dcterms:W3CDTF">2012-10-11T08:15:38Z</dcterms:modified>
</cp:coreProperties>
</file>